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Corbel"/>
      <p:regular r:id="rId24"/>
      <p:bold r:id="rId25"/>
      <p:italic r:id="rId26"/>
      <p:boldItalic r:id="rId27"/>
    </p:embeddedFont>
    <p:embeddedFont>
      <p:font typeface="Nuni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16">
          <p15:clr>
            <a:srgbClr val="A4A3A4"/>
          </p15:clr>
        </p15:guide>
        <p15:guide id="2" pos="2088">
          <p15:clr>
            <a:srgbClr val="A4A3A4"/>
          </p15:clr>
        </p15:guide>
        <p15:guide id="3" orient="horz" pos="2796">
          <p15:clr>
            <a:srgbClr val="A4A3A4"/>
          </p15:clr>
        </p15:guide>
        <p15:guide id="4" orient="horz" pos="1908">
          <p15:clr>
            <a:srgbClr val="A4A3A4"/>
          </p15:clr>
        </p15:guide>
        <p15:guide id="5" pos="4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16" orient="horz"/>
        <p:guide pos="2088"/>
        <p:guide pos="2796" orient="horz"/>
        <p:guide pos="1908" orient="horz"/>
        <p:guide pos="41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Corbel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italic.fntdata"/><Relationship Id="rId25" Type="http://schemas.openxmlformats.org/officeDocument/2006/relationships/font" Target="fonts/Corbel-bold.fntdata"/><Relationship Id="rId28" Type="http://schemas.openxmlformats.org/officeDocument/2006/relationships/font" Target="fonts/NunitoLight-regular.fntdata"/><Relationship Id="rId27" Type="http://schemas.openxmlformats.org/officeDocument/2006/relationships/font" Target="fonts/Corbe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Light-boldItalic.fntdata"/><Relationship Id="rId30" Type="http://schemas.openxmlformats.org/officeDocument/2006/relationships/font" Target="fonts/Nuni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bc33430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81bc3343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slide (no headshot)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Best used for presentations with long titles or more than 2 speakers</a:t>
            </a:r>
            <a:endParaRPr/>
          </a:p>
        </p:txBody>
      </p:sp>
      <p:sp>
        <p:nvSpPr>
          <p:cNvPr id="146" name="Google Shape;146;g81bc33430d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897e62df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897e62df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897e62df3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897e62df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897e62df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897e62df3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897e62df3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897e62df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b897e62df3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897e62df3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897e62df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b897e62df3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115f1701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115f170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115f1701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97e62df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897e62d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b897e62df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897e62df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897e62d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b897e62df3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7eb8d71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7eb8d7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b7eb8d71c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97e62df3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97e62df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b897e62df3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97e62df3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97e62d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897e62df3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897e62df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897e62d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b897e62df3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897e62df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897e62df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b897e62df3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97e62df3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897e62df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b897e62df3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62" name="Google Shape;62;p11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36563" y="2707073"/>
            <a:ext cx="7813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436563" y="3319463"/>
            <a:ext cx="781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i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36563" y="3724275"/>
            <a:ext cx="4313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563" y="1434800"/>
            <a:ext cx="4123301" cy="7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, and Bullets" showMasterSp="0">
  <p:cSld name="Head/sub, Bulle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15900" y="854275"/>
            <a:ext cx="8680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i="0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215900" y="20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215900" y="1529501"/>
            <a:ext cx="86805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, Bullets and 1 Column Body" showMasterSp="0">
  <p:cSld name="Head/sub, Bullet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215900" y="854275"/>
            <a:ext cx="8680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i="0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2"/>
                </a:solidFill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2"/>
                </a:solidFill>
              </a:defRPr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2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215900" y="20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215900" y="1529500"/>
            <a:ext cx="3831900" cy="3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showMasterSp="0">
  <p:cSld name="Head/sub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215900" y="20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2" type="title"/>
          </p:nvPr>
        </p:nvSpPr>
        <p:spPr>
          <a:xfrm>
            <a:off x="215900" y="20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15900" y="854275"/>
            <a:ext cx="8680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i="0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Subhead, Title, and 1 Column Text" showMasterSp="0">
  <p:cSld name="Head/sub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15900" y="1206125"/>
            <a:ext cx="4223700" cy="3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159175" y="282025"/>
            <a:ext cx="5187300" cy="2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159175" y="43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gray block or image" showMasterSp="0">
  <p:cSld name="Head, gray bloc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19456" y="210312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/>
        </p:nvSpPr>
        <p:spPr>
          <a:xfrm>
            <a:off x="372533" y="1003300"/>
            <a:ext cx="8398800" cy="369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Green" showMasterSp="0">
  <p:cSld name="Navy wave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l" showMasterSp="0">
  <p:cSld name="Navy wave_1">
    <p:bg>
      <p:bgPr>
        <a:solidFill>
          <a:srgbClr val="00A19B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een" showMasterSp="0">
  <p:cSld name="Teal wave">
    <p:bg>
      <p:bgPr>
        <a:solidFill>
          <a:schemeClr val="accen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lue" showMasterSp="0">
  <p:cSld name="Gray wave"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lue with Pattern" showMasterSp="0">
  <p:cSld name="Gray wave_1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showMasterSp="0">
  <p:cSld name="Magenta wave">
    <p:bg>
      <p:bgPr>
        <a:solidFill>
          <a:srgbClr val="0075A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65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b="0" i="0" sz="65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Confidential and Proprietary. © 202</a:t>
            </a:r>
            <a:r>
              <a:rPr lang="en-US" sz="65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 </a:t>
            </a:r>
            <a:r>
              <a:rPr lang="en-US" sz="65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Anaconda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idebar">
  <p:cSld name="Head, sidebar (wave)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 rot="-5400000">
            <a:off x="5078760" y="1078200"/>
            <a:ext cx="5143500" cy="2987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215900" y="206375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, footer" showMasterSp="0">
  <p:cSld name="Head, foot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15900" y="206374"/>
            <a:ext cx="8680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(with text and an image/quote)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" name="Google Shape;39;p7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19456" y="210312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45;p8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p9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DCF0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/>
        </p:nvSpPr>
        <p:spPr>
          <a:xfrm>
            <a:off x="215900" y="4870450"/>
            <a:ext cx="341400" cy="1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0" lang="en-US" sz="650">
                <a:solidFill>
                  <a:srgbClr val="858585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i="0" sz="650">
              <a:solidFill>
                <a:srgbClr val="85858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372521" y="4913649"/>
            <a:ext cx="2995200" cy="1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"/>
              <a:buFont typeface="Corbel"/>
              <a:buNone/>
            </a:pP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Confidential and Proprietary. © 202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i="0" lang="en-US" sz="65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50">
                <a:latin typeface="Nunito"/>
                <a:ea typeface="Nunito"/>
                <a:cs typeface="Nunito"/>
                <a:sym typeface="Nunito"/>
              </a:rPr>
              <a:t>Anaconda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325" y="4733800"/>
            <a:ext cx="305375" cy="2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Light"/>
              <a:buNone/>
              <a:defRPr sz="2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Char char="●"/>
              <a:defRPr sz="18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it.ly/datashader21" TargetMode="External"/><Relationship Id="rId4" Type="http://schemas.openxmlformats.org/officeDocument/2006/relationships/hyperlink" Target="http://pyviz.org" TargetMode="External"/><Relationship Id="rId5" Type="http://schemas.openxmlformats.org/officeDocument/2006/relationships/hyperlink" Target="http://datashader.org" TargetMode="External"/><Relationship Id="rId6" Type="http://schemas.openxmlformats.org/officeDocument/2006/relationships/hyperlink" Target="http://holoviz.org" TargetMode="External"/><Relationship Id="rId7" Type="http://schemas.openxmlformats.org/officeDocument/2006/relationships/hyperlink" Target="mailto:sales@anaconda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36563" y="2707073"/>
            <a:ext cx="7813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Datashader: Visualizing Big Data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436563" y="3319463"/>
            <a:ext cx="7813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434343"/>
                </a:solidFill>
              </a:rPr>
              <a:t>Dr. James A. Bednar, Senior Manager, Technical Consulting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7"/>
          <p:cNvSpPr txBox="1"/>
          <p:nvPr>
            <p:ph idx="2" type="body"/>
          </p:nvPr>
        </p:nvSpPr>
        <p:spPr>
          <a:xfrm>
            <a:off x="436563" y="3724275"/>
            <a:ext cx="4313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January 27, 2021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474400" y="635675"/>
            <a:ext cx="3717825" cy="37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2: Glaciers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7068175" y="1841700"/>
            <a:ext cx="19413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200K glaciers</a:t>
            </a:r>
            <a:br>
              <a:rPr lang="en-US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Easy cross filtering via </a:t>
            </a:r>
            <a:br>
              <a:rPr lang="en-US" sz="1400"/>
            </a:br>
            <a:r>
              <a:rPr lang="en-US" sz="1400"/>
              <a:t>link_ selections</a:t>
            </a:r>
            <a:endParaRPr sz="1400"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4600"/>
            <a:ext cx="698634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3: Attractors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5517750" y="1152475"/>
            <a:ext cx="33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Raw Datashader rendering to PNG images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 axes or interactivity unless embedded into Bokeh, Plotly, Matplotlib, etc.</a:t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4826"/>
            <a:ext cx="5517750" cy="377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4: NYC buildings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1.15 million detailed building outlines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Renders in &lt;1/10 sec on a laptop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1425" y="2259494"/>
            <a:ext cx="2892575" cy="236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814" y="-76200"/>
            <a:ext cx="2756536" cy="2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74250" y="2275761"/>
            <a:ext cx="2892576" cy="233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9931" y="2281363"/>
            <a:ext cx="2836000" cy="23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8849" y="2270358"/>
            <a:ext cx="2892575" cy="235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Exploring further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Today’s examples: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 bit.ly/datashader21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Many others: examples.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pyviz.org</a:t>
            </a:r>
            <a:r>
              <a:rPr lang="en-US" sz="2000"/>
              <a:t> ,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datashader.org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Full tutorial on Datashader/HoloViews/Panel: 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holoviz.org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For custom help or new features: 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sales@anaconda.com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Thanks to Datashader’s major contributors: </a:t>
            </a:r>
            <a:br>
              <a:rPr lang="en-US" sz="2000"/>
            </a:br>
            <a:r>
              <a:rPr i="1" lang="en-US" sz="2000"/>
              <a:t>Philipp Rudiger, Jon Mease, Jean-Luc Stevens, Jim Crist, Peter Wang</a:t>
            </a:r>
            <a:endParaRPr i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For points, also see: </a:t>
            </a:r>
            <a:r>
              <a:rPr i="1" lang="en-US" sz="2000"/>
              <a:t>vaex, mpl_scatter_density</a:t>
            </a:r>
            <a:endParaRPr i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B049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/>
        </p:nvSpPr>
        <p:spPr>
          <a:xfrm>
            <a:off x="641950" y="1454050"/>
            <a:ext cx="45093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Thank You!</a:t>
            </a:r>
            <a:endParaRPr sz="36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3">
            <a:alphaModFix amt="46000"/>
          </a:blip>
          <a:srcRect b="0" l="0" r="0" t="0"/>
          <a:stretch/>
        </p:blipFill>
        <p:spPr>
          <a:xfrm>
            <a:off x="6474400" y="635675"/>
            <a:ext cx="3717825" cy="370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50" y="3948750"/>
            <a:ext cx="222172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"/>
                <a:ea typeface="Nunito"/>
                <a:cs typeface="Nunito"/>
                <a:sym typeface="Nunito"/>
              </a:rPr>
              <a:t>Q: What is big data?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1,000 points?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1,000,000 points?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1,000,000,000 points?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b="1" lang="en-US" sz="2200">
                <a:latin typeface="Nunito"/>
                <a:ea typeface="Nunito"/>
                <a:cs typeface="Nunito"/>
                <a:sym typeface="Nunito"/>
              </a:rPr>
            </a:br>
            <a:r>
              <a:rPr b="1" lang="en-US" sz="2200">
                <a:latin typeface="Nunito"/>
                <a:ea typeface="Nunito"/>
                <a:cs typeface="Nunito"/>
                <a:sym typeface="Nunito"/>
              </a:rPr>
              <a:t>A: Your data is big if: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There are too many data points to examine each one individually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 can only understand your data indirectly through stats and viz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Nunito"/>
                <a:ea typeface="Nunito"/>
                <a:cs typeface="Nunito"/>
                <a:sym typeface="Nunito"/>
              </a:rPr>
              <a:t>Q: What is Datashader?</a:t>
            </a:r>
            <a:endParaRPr b="1"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A: Datashader is a Python library for rendering up to billions of datapoints on a laptop (or more on a cluster or NVIDIA GPU)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Datashader focuses on accurately revealing the entire distribution of your data, with minimal tuning or human intervention.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23348" l="0" r="34305" t="0"/>
          <a:stretch/>
        </p:blipFill>
        <p:spPr>
          <a:xfrm>
            <a:off x="3748975" y="2717713"/>
            <a:ext cx="2939150" cy="19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7060"/>
            <a:ext cx="2939151" cy="19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125" y="2695330"/>
            <a:ext cx="2939150" cy="19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575" y="2714512"/>
            <a:ext cx="2008401" cy="194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23348" l="0" r="34305" t="0"/>
          <a:stretch/>
        </p:blipFill>
        <p:spPr>
          <a:xfrm>
            <a:off x="1127975" y="281288"/>
            <a:ext cx="2939150" cy="190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975" y="2184960"/>
            <a:ext cx="2939151" cy="19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125" y="2193230"/>
            <a:ext cx="2939150" cy="19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125" y="237162"/>
            <a:ext cx="2008401" cy="194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plotting programs hide your data’s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689500" cy="3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Four ways to plot the same 50,000 points— are any of them real?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A-C </a:t>
            </a:r>
            <a:r>
              <a:rPr lang="en-US"/>
              <a:t>use a traditional plotting program adjusting point size and transparency.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-US"/>
              <a:t> uses Datashader to render a heatmap, revealing shape with no parameter tuning.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645500"/>
            <a:ext cx="8517550" cy="20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Datashader works (1)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3028950"/>
            <a:ext cx="85206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 of constructing a browser-based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Plot</a:t>
            </a:r>
            <a:r>
              <a:rPr lang="en-US"/>
              <a:t> directly from the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Data</a:t>
            </a:r>
            <a:r>
              <a:rPr lang="en-US"/>
              <a:t>, </a:t>
            </a:r>
            <a:br>
              <a:rPr lang="en-US"/>
            </a:br>
            <a:r>
              <a:rPr lang="en-US"/>
              <a:t>Datashader renders it into a screen-sized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Aggregate</a:t>
            </a:r>
            <a:r>
              <a:rPr lang="en-US"/>
              <a:t> array </a:t>
            </a:r>
            <a:br>
              <a:rPr lang="en-US"/>
            </a:br>
            <a:r>
              <a:rPr lang="en-US"/>
              <a:t>(often effectively a heatmap) or </a:t>
            </a:r>
            <a:r>
              <a:rPr b="1" lang="en-US">
                <a:latin typeface="Nunito"/>
                <a:ea typeface="Nunito"/>
                <a:cs typeface="Nunito"/>
                <a:sym typeface="Nunito"/>
              </a:rPr>
              <a:t>Image</a:t>
            </a:r>
            <a:r>
              <a:rPr lang="en-US"/>
              <a:t> and sends that to the browser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Every step automatically adjusts to the data, but can be customized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13" y="965542"/>
            <a:ext cx="8267367" cy="178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Datashader works (2)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2935375"/>
            <a:ext cx="85206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fixed-size array and using Numba/Dask/GPU optimized code makes </a:t>
            </a:r>
            <a:br>
              <a:rPr lang="en-US"/>
            </a:br>
            <a:r>
              <a:rPr lang="en-US"/>
              <a:t>arbitrarily large datasets practical even on laptops, desktops, and remotely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The aggregate array makes it possible to automate auto-ranging in </a:t>
            </a:r>
            <a:r>
              <a:rPr i="1" lang="en-US"/>
              <a:t>every </a:t>
            </a:r>
            <a:r>
              <a:rPr lang="en-US"/>
              <a:t>dimension, as well as supporting visual computations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13" y="965542"/>
            <a:ext cx="8267367" cy="178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Datashader in practice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Datashader can render millions or billions of points, lines/curves, areas, trajectories, raster/quadmesh/trimesh grids, polygons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Datashader supports multicore CPUs, Dask distributed clusters, and NVIDIA GPUs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Datashader itself only renders into arrays or images, but Bokeh, Matplotlib, Plotly, and HoloViews now offer extensive support for interactivity and other plotting features for Datashader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21945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1: Ship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467725" y="1152475"/>
            <a:ext cx="53643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200 million GPS coords + vessel info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Renders in &lt;1 sec on a laptop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Full dataset revealed with no tuning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Interactive app: explore each ship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962"/>
            <a:ext cx="3341700" cy="18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73779"/>
            <a:ext cx="3341701" cy="1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700" y="2932563"/>
            <a:ext cx="3086099" cy="173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7810" y="2932562"/>
            <a:ext cx="2716191" cy="17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aconda Template 2020">
  <a:themeElements>
    <a:clrScheme name="Simple Light">
      <a:dk1>
        <a:srgbClr val="000000"/>
      </a:dk1>
      <a:lt1>
        <a:srgbClr val="FFFFFF"/>
      </a:lt1>
      <a:dk2>
        <a:srgbClr val="DCF0EF"/>
      </a:dk2>
      <a:lt2>
        <a:srgbClr val="EEEEEE"/>
      </a:lt2>
      <a:accent1>
        <a:srgbClr val="43B049"/>
      </a:accent1>
      <a:accent2>
        <a:srgbClr val="80BC00"/>
      </a:accent2>
      <a:accent3>
        <a:srgbClr val="00A19B"/>
      </a:accent3>
      <a:accent4>
        <a:srgbClr val="005E87"/>
      </a:accent4>
      <a:accent5>
        <a:srgbClr val="F6E948"/>
      </a:accent5>
      <a:accent6>
        <a:srgbClr val="1A5632"/>
      </a:accent6>
      <a:hlink>
        <a:srgbClr val="43B0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